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Lato"/>
      <p:regular r:id="rId17"/>
    </p:embeddedFont>
    <p:embeddedFont>
      <p:font typeface="Lato"/>
      <p:regular r:id="rId18"/>
    </p:embeddedFont>
    <p:embeddedFont>
      <p:font typeface="Lato"/>
      <p:regular r:id="rId19"/>
    </p:embeddedFont>
    <p:embeddedFont>
      <p:font typeface="Lato"/>
      <p:regular r:id="rId20"/>
    </p:embeddedFont>
    <p:embeddedFont>
      <p:font typeface="Lato"/>
      <p:regular r:id="rId21"/>
    </p:embeddedFont>
    <p:embeddedFont>
      <p:font typeface="Lato"/>
      <p:regular r:id="rId22"/>
    </p:embeddedFont>
    <p:embeddedFont>
      <p:font typeface="Lato"/>
      <p:regular r:id="rId23"/>
    </p:embeddedFont>
    <p:embeddedFont>
      <p:font typeface="Lato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image" Target="../media/image-2-4.png"/><Relationship Id="rId5" Type="http://schemas.openxmlformats.org/officeDocument/2006/relationships/slideLayout" Target="../slideLayouts/slideLayout3.xml"/><Relationship Id="rId6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slideLayout" Target="../slideLayouts/slideLayout7.xml"/><Relationship Id="rId5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slideLayout" Target="../slideLayouts/slideLayout9.xml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5" Type="http://schemas.openxmlformats.org/officeDocument/2006/relationships/slideLayout" Target="../slideLayouts/slideLayout10.xml"/><Relationship Id="rId6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69152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Tata Motors: Driving the Future of Mobility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44924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Join us as we explore the journey of Tata Motors, a global automotive powerhouse committed to innovation, sustainability, and shaping the future of transportation.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336018"/>
            <a:ext cx="896647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Q&amp;A: Your Questions, Our Answers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5384959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We appreciate your attention and interest in Tata Motors. We are now open to your questions and look forward to a stimulating discussion about our future.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636591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Thank you for being part of our journey towards a more sustainable and innovative future.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96835" y="311825"/>
            <a:ext cx="460355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Our Legacy: A Century of Innovation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396835" y="892969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Established in 1945, Tata Motors has grown from a manufacturer of locomotives to a leading global automotive company. Our journey is marked by a relentless pursuit of innovation and a commitment to engineering excellence.</a:t>
            </a:r>
            <a:endParaRPr lang="en-US" sz="850" dirty="0"/>
          </a:p>
        </p:txBody>
      </p:sp>
      <p:sp>
        <p:nvSpPr>
          <p:cNvPr id="4" name="Shape 2"/>
          <p:cNvSpPr/>
          <p:nvPr/>
        </p:nvSpPr>
        <p:spPr>
          <a:xfrm>
            <a:off x="7307580" y="1201936"/>
            <a:ext cx="15240" cy="12687181"/>
          </a:xfrm>
          <a:prstGeom prst="roundRect">
            <a:avLst>
              <a:gd name="adj" fmla="val 111628"/>
            </a:avLst>
          </a:prstGeom>
          <a:solidFill>
            <a:srgbClr val="CBC5B8"/>
          </a:solidFill>
          <a:ln/>
        </p:spPr>
      </p:sp>
      <p:sp>
        <p:nvSpPr>
          <p:cNvPr id="5" name="Shape 3"/>
          <p:cNvSpPr/>
          <p:nvPr/>
        </p:nvSpPr>
        <p:spPr>
          <a:xfrm>
            <a:off x="6862703" y="1321832"/>
            <a:ext cx="340162" cy="15240"/>
          </a:xfrm>
          <a:prstGeom prst="roundRect">
            <a:avLst>
              <a:gd name="adj" fmla="val 111628"/>
            </a:avLst>
          </a:prstGeom>
          <a:solidFill>
            <a:srgbClr val="CBC5B8"/>
          </a:solidFill>
          <a:ln/>
        </p:spPr>
      </p:sp>
      <p:sp>
        <p:nvSpPr>
          <p:cNvPr id="6" name="Shape 4"/>
          <p:cNvSpPr/>
          <p:nvPr/>
        </p:nvSpPr>
        <p:spPr>
          <a:xfrm>
            <a:off x="7187625" y="1201936"/>
            <a:ext cx="255151" cy="255151"/>
          </a:xfrm>
          <a:prstGeom prst="roundRect">
            <a:avLst>
              <a:gd name="adj" fmla="val 6667"/>
            </a:avLst>
          </a:prstGeom>
          <a:solidFill>
            <a:srgbClr val="E5DFD2"/>
          </a:solidFill>
          <a:ln/>
        </p:spPr>
      </p:sp>
      <p:sp>
        <p:nvSpPr>
          <p:cNvPr id="7" name="Text 5"/>
          <p:cNvSpPr/>
          <p:nvPr/>
        </p:nvSpPr>
        <p:spPr>
          <a:xfrm>
            <a:off x="7230130" y="1223129"/>
            <a:ext cx="170021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300"/>
              </a:lnSpc>
              <a:buNone/>
            </a:pPr>
            <a:r>
              <a:rPr lang="en-US" sz="13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1</a:t>
            </a:r>
            <a:endParaRPr lang="en-US" sz="1300" dirty="0"/>
          </a:p>
        </p:txBody>
      </p:sp>
      <p:sp>
        <p:nvSpPr>
          <p:cNvPr id="8" name="Text 6"/>
          <p:cNvSpPr/>
          <p:nvPr/>
        </p:nvSpPr>
        <p:spPr>
          <a:xfrm>
            <a:off x="5330666" y="1240869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1350"/>
              </a:lnSpc>
              <a:buNone/>
            </a:pPr>
            <a:r>
              <a:rPr lang="en-US" sz="11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1945: Inception</a:t>
            </a:r>
            <a:endParaRPr lang="en-US" sz="1100" dirty="0"/>
          </a:p>
        </p:txBody>
      </p:sp>
      <p:sp>
        <p:nvSpPr>
          <p:cNvPr id="9" name="Text 7"/>
          <p:cNvSpPr/>
          <p:nvPr/>
        </p:nvSpPr>
        <p:spPr>
          <a:xfrm>
            <a:off x="396835" y="1486019"/>
            <a:ext cx="635138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Founded as a locomotive manufacturer.</a:t>
            </a:r>
            <a:endParaRPr lang="en-US" sz="850" dirty="0"/>
          </a:p>
        </p:txBody>
      </p:sp>
      <p:pic>
        <p:nvPicPr>
          <p:cNvPr id="10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6835" y="1794986"/>
            <a:ext cx="6351389" cy="4345662"/>
          </a:xfrm>
          <a:prstGeom prst="rect">
            <a:avLst/>
          </a:prstGeom>
        </p:spPr>
      </p:pic>
      <p:sp>
        <p:nvSpPr>
          <p:cNvPr id="11" name="Shape 8"/>
          <p:cNvSpPr/>
          <p:nvPr/>
        </p:nvSpPr>
        <p:spPr>
          <a:xfrm>
            <a:off x="7427535" y="2002274"/>
            <a:ext cx="340162" cy="15240"/>
          </a:xfrm>
          <a:prstGeom prst="roundRect">
            <a:avLst>
              <a:gd name="adj" fmla="val 111628"/>
            </a:avLst>
          </a:prstGeom>
          <a:solidFill>
            <a:srgbClr val="CBC5B8"/>
          </a:solidFill>
          <a:ln/>
        </p:spPr>
      </p:sp>
      <p:sp>
        <p:nvSpPr>
          <p:cNvPr id="12" name="Shape 9"/>
          <p:cNvSpPr/>
          <p:nvPr/>
        </p:nvSpPr>
        <p:spPr>
          <a:xfrm>
            <a:off x="7187625" y="1882378"/>
            <a:ext cx="255151" cy="255151"/>
          </a:xfrm>
          <a:prstGeom prst="roundRect">
            <a:avLst>
              <a:gd name="adj" fmla="val 6667"/>
            </a:avLst>
          </a:prstGeom>
          <a:solidFill>
            <a:srgbClr val="E5DFD2"/>
          </a:solidFill>
          <a:ln/>
        </p:spPr>
      </p:sp>
      <p:sp>
        <p:nvSpPr>
          <p:cNvPr id="13" name="Text 10"/>
          <p:cNvSpPr/>
          <p:nvPr/>
        </p:nvSpPr>
        <p:spPr>
          <a:xfrm>
            <a:off x="7230130" y="1903571"/>
            <a:ext cx="170021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300"/>
              </a:lnSpc>
              <a:buNone/>
            </a:pPr>
            <a:r>
              <a:rPr lang="en-US" sz="13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2</a:t>
            </a:r>
            <a:endParaRPr lang="en-US" sz="1300" dirty="0"/>
          </a:p>
        </p:txBody>
      </p:sp>
      <p:sp>
        <p:nvSpPr>
          <p:cNvPr id="14" name="Text 11"/>
          <p:cNvSpPr/>
          <p:nvPr/>
        </p:nvSpPr>
        <p:spPr>
          <a:xfrm>
            <a:off x="7882176" y="1921312"/>
            <a:ext cx="153816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1954: Automotive Foray</a:t>
            </a:r>
            <a:endParaRPr lang="en-US" sz="1100" dirty="0"/>
          </a:p>
        </p:txBody>
      </p:sp>
      <p:sp>
        <p:nvSpPr>
          <p:cNvPr id="15" name="Text 12"/>
          <p:cNvSpPr/>
          <p:nvPr/>
        </p:nvSpPr>
        <p:spPr>
          <a:xfrm>
            <a:off x="7882176" y="2166461"/>
            <a:ext cx="635138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Partnership with Daimler-Benz, entering commercial vehicle production.</a:t>
            </a:r>
            <a:endParaRPr lang="en-US" sz="850" dirty="0"/>
          </a:p>
        </p:txBody>
      </p:sp>
      <p:pic>
        <p:nvPicPr>
          <p:cNvPr id="1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2176" y="2475428"/>
            <a:ext cx="6351389" cy="4345662"/>
          </a:xfrm>
          <a:prstGeom prst="rect">
            <a:avLst/>
          </a:prstGeom>
        </p:spPr>
      </p:pic>
      <p:sp>
        <p:nvSpPr>
          <p:cNvPr id="17" name="Shape 13"/>
          <p:cNvSpPr/>
          <p:nvPr/>
        </p:nvSpPr>
        <p:spPr>
          <a:xfrm>
            <a:off x="6862703" y="6487358"/>
            <a:ext cx="340162" cy="15240"/>
          </a:xfrm>
          <a:prstGeom prst="roundRect">
            <a:avLst>
              <a:gd name="adj" fmla="val 111628"/>
            </a:avLst>
          </a:prstGeom>
          <a:solidFill>
            <a:srgbClr val="CBC5B8"/>
          </a:solidFill>
          <a:ln/>
        </p:spPr>
      </p:sp>
      <p:sp>
        <p:nvSpPr>
          <p:cNvPr id="18" name="Shape 14"/>
          <p:cNvSpPr/>
          <p:nvPr/>
        </p:nvSpPr>
        <p:spPr>
          <a:xfrm>
            <a:off x="7187625" y="6367463"/>
            <a:ext cx="255151" cy="255151"/>
          </a:xfrm>
          <a:prstGeom prst="roundRect">
            <a:avLst>
              <a:gd name="adj" fmla="val 6667"/>
            </a:avLst>
          </a:prstGeom>
          <a:solidFill>
            <a:srgbClr val="E5DFD2"/>
          </a:solidFill>
          <a:ln/>
        </p:spPr>
      </p:sp>
      <p:sp>
        <p:nvSpPr>
          <p:cNvPr id="19" name="Text 15"/>
          <p:cNvSpPr/>
          <p:nvPr/>
        </p:nvSpPr>
        <p:spPr>
          <a:xfrm>
            <a:off x="7230130" y="6388656"/>
            <a:ext cx="170021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300"/>
              </a:lnSpc>
              <a:buNone/>
            </a:pPr>
            <a:r>
              <a:rPr lang="en-US" sz="13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3</a:t>
            </a:r>
            <a:endParaRPr lang="en-US" sz="1300" dirty="0"/>
          </a:p>
        </p:txBody>
      </p:sp>
      <p:sp>
        <p:nvSpPr>
          <p:cNvPr id="20" name="Text 16"/>
          <p:cNvSpPr/>
          <p:nvPr/>
        </p:nvSpPr>
        <p:spPr>
          <a:xfrm>
            <a:off x="4773454" y="6406396"/>
            <a:ext cx="1974771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1350"/>
              </a:lnSpc>
              <a:buNone/>
            </a:pPr>
            <a:r>
              <a:rPr lang="en-US" sz="11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1980s: Passenger Vehicle Entry</a:t>
            </a:r>
            <a:endParaRPr lang="en-US" sz="1100" dirty="0"/>
          </a:p>
        </p:txBody>
      </p:sp>
      <p:sp>
        <p:nvSpPr>
          <p:cNvPr id="21" name="Text 17"/>
          <p:cNvSpPr/>
          <p:nvPr/>
        </p:nvSpPr>
        <p:spPr>
          <a:xfrm>
            <a:off x="396835" y="6651546"/>
            <a:ext cx="635138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Launch of India's first indigenous passenger car.</a:t>
            </a:r>
            <a:endParaRPr lang="en-US" sz="850" dirty="0"/>
          </a:p>
        </p:txBody>
      </p:sp>
      <p:pic>
        <p:nvPicPr>
          <p:cNvPr id="22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835" y="6960513"/>
            <a:ext cx="6351389" cy="4345662"/>
          </a:xfrm>
          <a:prstGeom prst="rect">
            <a:avLst/>
          </a:prstGeom>
        </p:spPr>
      </p:pic>
      <p:sp>
        <p:nvSpPr>
          <p:cNvPr id="23" name="Shape 18"/>
          <p:cNvSpPr/>
          <p:nvPr/>
        </p:nvSpPr>
        <p:spPr>
          <a:xfrm>
            <a:off x="7427535" y="9070181"/>
            <a:ext cx="340162" cy="15240"/>
          </a:xfrm>
          <a:prstGeom prst="roundRect">
            <a:avLst>
              <a:gd name="adj" fmla="val 111628"/>
            </a:avLst>
          </a:prstGeom>
          <a:solidFill>
            <a:srgbClr val="CBC5B8"/>
          </a:solidFill>
          <a:ln/>
        </p:spPr>
      </p:sp>
      <p:sp>
        <p:nvSpPr>
          <p:cNvPr id="24" name="Shape 19"/>
          <p:cNvSpPr/>
          <p:nvPr/>
        </p:nvSpPr>
        <p:spPr>
          <a:xfrm>
            <a:off x="7187625" y="8950285"/>
            <a:ext cx="255151" cy="255151"/>
          </a:xfrm>
          <a:prstGeom prst="roundRect">
            <a:avLst>
              <a:gd name="adj" fmla="val 6667"/>
            </a:avLst>
          </a:prstGeom>
          <a:solidFill>
            <a:srgbClr val="E5DFD2"/>
          </a:solidFill>
          <a:ln/>
        </p:spPr>
      </p:sp>
      <p:sp>
        <p:nvSpPr>
          <p:cNvPr id="25" name="Text 20"/>
          <p:cNvSpPr/>
          <p:nvPr/>
        </p:nvSpPr>
        <p:spPr>
          <a:xfrm>
            <a:off x="7230130" y="8971478"/>
            <a:ext cx="170021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300"/>
              </a:lnSpc>
              <a:buNone/>
            </a:pPr>
            <a:r>
              <a:rPr lang="en-US" sz="13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4</a:t>
            </a:r>
            <a:endParaRPr lang="en-US" sz="1300" dirty="0"/>
          </a:p>
        </p:txBody>
      </p:sp>
      <p:sp>
        <p:nvSpPr>
          <p:cNvPr id="26" name="Text 21"/>
          <p:cNvSpPr/>
          <p:nvPr/>
        </p:nvSpPr>
        <p:spPr>
          <a:xfrm>
            <a:off x="7882176" y="8989219"/>
            <a:ext cx="1489591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2008: Global Expansion</a:t>
            </a:r>
            <a:endParaRPr lang="en-US" sz="1100" dirty="0"/>
          </a:p>
        </p:txBody>
      </p:sp>
      <p:sp>
        <p:nvSpPr>
          <p:cNvPr id="27" name="Text 22"/>
          <p:cNvSpPr/>
          <p:nvPr/>
        </p:nvSpPr>
        <p:spPr>
          <a:xfrm>
            <a:off x="7882176" y="9234368"/>
            <a:ext cx="635138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Acquisition of Jaguar Land Rover, marking a significant global presence.</a:t>
            </a:r>
            <a:endParaRPr lang="en-US" sz="850" dirty="0"/>
          </a:p>
        </p:txBody>
      </p:sp>
      <p:pic>
        <p:nvPicPr>
          <p:cNvPr id="28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2176" y="9543336"/>
            <a:ext cx="6351389" cy="434566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1045" y="582216"/>
            <a:ext cx="8875038" cy="661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200"/>
              </a:lnSpc>
              <a:buNone/>
            </a:pPr>
            <a:r>
              <a:rPr lang="en-US" sz="41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Global Footprint: Expanding Horizons</a:t>
            </a:r>
            <a:endParaRPr lang="en-US" sz="4150" dirty="0"/>
          </a:p>
        </p:txBody>
      </p:sp>
      <p:sp>
        <p:nvSpPr>
          <p:cNvPr id="3" name="Text 1"/>
          <p:cNvSpPr/>
          <p:nvPr/>
        </p:nvSpPr>
        <p:spPr>
          <a:xfrm>
            <a:off x="741045" y="1667232"/>
            <a:ext cx="13148310" cy="6772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Tata Motors has a vast global presence, with manufacturing facilities, research and development centres, and sales networks spanning across continents. Our international operations are a testament to our ambition and ability to cater to diverse markets.</a:t>
            </a:r>
            <a:endParaRPr lang="en-US" sz="16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8436" y="2582585"/>
            <a:ext cx="12993410" cy="4847034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850501" y="2851357"/>
            <a:ext cx="2813699" cy="3697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India Base</a:t>
            </a:r>
            <a:endParaRPr lang="en-US" sz="1350" dirty="0"/>
          </a:p>
        </p:txBody>
      </p:sp>
      <p:sp>
        <p:nvSpPr>
          <p:cNvPr id="6" name="Text 3"/>
          <p:cNvSpPr/>
          <p:nvPr/>
        </p:nvSpPr>
        <p:spPr>
          <a:xfrm>
            <a:off x="1850501" y="3326333"/>
            <a:ext cx="2813699" cy="5916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1350"/>
              </a:lnSpc>
              <a:buNone/>
            </a:pPr>
            <a:r>
              <a:rPr lang="en-US" sz="10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Manufacturing and R&amp;D hubs</a:t>
            </a:r>
            <a:endParaRPr lang="en-US" sz="1050" dirty="0"/>
          </a:p>
        </p:txBody>
      </p:sp>
      <p:sp>
        <p:nvSpPr>
          <p:cNvPr id="7" name="Text 4"/>
          <p:cNvSpPr/>
          <p:nvPr/>
        </p:nvSpPr>
        <p:spPr>
          <a:xfrm>
            <a:off x="10688920" y="3732281"/>
            <a:ext cx="2813699" cy="3697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Europe Hubs</a:t>
            </a:r>
            <a:endParaRPr lang="en-US" sz="1350" dirty="0"/>
          </a:p>
        </p:txBody>
      </p:sp>
      <p:sp>
        <p:nvSpPr>
          <p:cNvPr id="8" name="Text 5"/>
          <p:cNvSpPr/>
          <p:nvPr/>
        </p:nvSpPr>
        <p:spPr>
          <a:xfrm>
            <a:off x="10688920" y="4207258"/>
            <a:ext cx="2813699" cy="5916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0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Manufacturing and sales presence</a:t>
            </a:r>
            <a:endParaRPr lang="en-US" sz="1050" dirty="0"/>
          </a:p>
        </p:txBody>
      </p:sp>
      <p:sp>
        <p:nvSpPr>
          <p:cNvPr id="9" name="Text 6"/>
          <p:cNvSpPr/>
          <p:nvPr/>
        </p:nvSpPr>
        <p:spPr>
          <a:xfrm>
            <a:off x="1127354" y="4744687"/>
            <a:ext cx="2813699" cy="3697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Asia Reach</a:t>
            </a:r>
            <a:endParaRPr lang="en-US" sz="1350" dirty="0"/>
          </a:p>
        </p:txBody>
      </p:sp>
      <p:sp>
        <p:nvSpPr>
          <p:cNvPr id="10" name="Text 7"/>
          <p:cNvSpPr/>
          <p:nvPr/>
        </p:nvSpPr>
        <p:spPr>
          <a:xfrm>
            <a:off x="1127354" y="5219664"/>
            <a:ext cx="2813699" cy="5916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1350"/>
              </a:lnSpc>
              <a:buNone/>
            </a:pPr>
            <a:r>
              <a:rPr lang="en-US" sz="10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R&amp;D centres and sales networks</a:t>
            </a:r>
            <a:endParaRPr lang="en-US" sz="1050" dirty="0"/>
          </a:p>
        </p:txBody>
      </p:sp>
      <p:sp>
        <p:nvSpPr>
          <p:cNvPr id="11" name="Text 8"/>
          <p:cNvSpPr/>
          <p:nvPr/>
        </p:nvSpPr>
        <p:spPr>
          <a:xfrm>
            <a:off x="10688920" y="5967464"/>
            <a:ext cx="2813699" cy="3697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Africa Markets</a:t>
            </a:r>
            <a:endParaRPr lang="en-US" sz="1350" dirty="0"/>
          </a:p>
        </p:txBody>
      </p:sp>
      <p:sp>
        <p:nvSpPr>
          <p:cNvPr id="12" name="Text 9"/>
          <p:cNvSpPr/>
          <p:nvPr/>
        </p:nvSpPr>
        <p:spPr>
          <a:xfrm>
            <a:off x="10688920" y="6442439"/>
            <a:ext cx="2813699" cy="5916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0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Sales operations and support</a:t>
            </a:r>
            <a:endParaRPr lang="en-US" sz="1050" dirty="0"/>
          </a:p>
        </p:txBody>
      </p:sp>
      <p:sp>
        <p:nvSpPr>
          <p:cNvPr id="13" name="Text 10"/>
          <p:cNvSpPr/>
          <p:nvPr/>
        </p:nvSpPr>
        <p:spPr>
          <a:xfrm>
            <a:off x="741045" y="7667744"/>
            <a:ext cx="13148310" cy="338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We are committed to delivering world-class products and services to customers worldwide, adapting to local needs and preferences.</a:t>
            </a:r>
            <a:endParaRPr lang="en-US" sz="16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40148"/>
            <a:ext cx="1074050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Product Portfolio: From Nano to Nexon EV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302556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Our diverse product range caters to a wide spectrum of customer needs, from affordable urban mobility solutions to luxurious premium vehicles and cutting-edge electric models.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51032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Tata Nano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93790" y="5000744"/>
            <a:ext cx="304800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The 'People's Car', revolutionising affordable mobility.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4125278" y="451032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Tata Altroz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4125278" y="5000744"/>
            <a:ext cx="304811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Premium hatchback offering style, safety, and performance.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456884" y="451032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Tata Safari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7456884" y="5000744"/>
            <a:ext cx="304811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Iconic SUV, known for its ruggedness and comfort.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10788491" y="451032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Tata Nexon EV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10788491" y="5000744"/>
            <a:ext cx="304811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Leading the electric vehicle revolution in India.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672721"/>
            <a:ext cx="1006590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Electrifying the Future: Our EV Strategy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721662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Tata Motors is at the forefront of the electric vehicle (EV) revolution in India, committed to sustainable mobility. Our comprehensive EV strategy encompasses product development, charging infrastructure, and ecosystem partnerships.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570261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Advanced Powertrains: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Developing high-performance, long-range electric powertrains.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614481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Robust Charging Network: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Building a widespread public and home charging infrastructure.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658701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Ecosystem Partnerships: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Collaborating with energy providers and technology firms.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93790" y="702921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Affordable EVs: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Making electric vehicles accessible to a wider audience.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12577" y="481251"/>
            <a:ext cx="8663464" cy="5468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300"/>
              </a:lnSpc>
              <a:buNone/>
            </a:pPr>
            <a:r>
              <a:rPr lang="en-US" sz="340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Sustainability Initiatives: Greener Tomorrow</a:t>
            </a:r>
            <a:endParaRPr lang="en-US" sz="3400" dirty="0"/>
          </a:p>
        </p:txBody>
      </p:sp>
      <p:sp>
        <p:nvSpPr>
          <p:cNvPr id="3" name="Text 1"/>
          <p:cNvSpPr/>
          <p:nvPr/>
        </p:nvSpPr>
        <p:spPr>
          <a:xfrm>
            <a:off x="612577" y="1378148"/>
            <a:ext cx="13405247" cy="5600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Beyond EVs, Tata Motors is dedicated to a holistic approach to environmental sustainability. We are implementing various initiatives to reduce our ecological footprint across our operations and supply chain.</a:t>
            </a:r>
            <a:endParaRPr lang="en-US" sz="13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2577" y="2331839"/>
            <a:ext cx="4183261" cy="418326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12577" y="6711910"/>
            <a:ext cx="2187893" cy="2734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Renewable Energy</a:t>
            </a:r>
            <a:endParaRPr lang="en-US" sz="1700" dirty="0"/>
          </a:p>
        </p:txBody>
      </p:sp>
      <p:sp>
        <p:nvSpPr>
          <p:cNvPr id="6" name="Text 3"/>
          <p:cNvSpPr/>
          <p:nvPr/>
        </p:nvSpPr>
        <p:spPr>
          <a:xfrm>
            <a:off x="612577" y="7160419"/>
            <a:ext cx="4183261" cy="5600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Increasing the use of solar and wind energy in our manufacturing plants.</a:t>
            </a:r>
            <a:endParaRPr lang="en-US" sz="135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0416" y="2331839"/>
            <a:ext cx="4183261" cy="4183261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230416" y="6711910"/>
            <a:ext cx="2187893" cy="2734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Water Conservation</a:t>
            </a:r>
            <a:endParaRPr lang="en-US" sz="1700" dirty="0"/>
          </a:p>
        </p:txBody>
      </p:sp>
      <p:sp>
        <p:nvSpPr>
          <p:cNvPr id="9" name="Text 5"/>
          <p:cNvSpPr/>
          <p:nvPr/>
        </p:nvSpPr>
        <p:spPr>
          <a:xfrm>
            <a:off x="5230416" y="7160419"/>
            <a:ext cx="4183261" cy="5600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Implementing advanced water recycling techniques to minimise consumption.</a:t>
            </a:r>
            <a:endParaRPr lang="en-US" sz="135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8255" y="2331839"/>
            <a:ext cx="4183261" cy="4183261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9848255" y="6711910"/>
            <a:ext cx="2312789" cy="2734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Afforestation Programs</a:t>
            </a:r>
            <a:endParaRPr lang="en-US" sz="1700" dirty="0"/>
          </a:p>
        </p:txBody>
      </p:sp>
      <p:sp>
        <p:nvSpPr>
          <p:cNvPr id="12" name="Text 7"/>
          <p:cNvSpPr/>
          <p:nvPr/>
        </p:nvSpPr>
        <p:spPr>
          <a:xfrm>
            <a:off x="9848255" y="7160419"/>
            <a:ext cx="4183261" cy="5600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Engaging in large-scale tree plantation drives to offset carbon emissions.</a:t>
            </a:r>
            <a:endParaRPr lang="en-US" sz="1350" dirty="0"/>
          </a:p>
        </p:txBody>
      </p:sp>
      <p:sp>
        <p:nvSpPr>
          <p:cNvPr id="13" name="Text 8"/>
          <p:cNvSpPr/>
          <p:nvPr/>
        </p:nvSpPr>
        <p:spPr>
          <a:xfrm>
            <a:off x="612577" y="8074819"/>
            <a:ext cx="13405247" cy="2800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Our commitment extends to promoting sustainable practices throughout our entire value chain.</a:t>
            </a:r>
            <a:endParaRPr lang="en-US" sz="13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77560" y="375285"/>
            <a:ext cx="7013734" cy="4264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50"/>
              </a:lnSpc>
              <a:buNone/>
            </a:pPr>
            <a:r>
              <a:rPr lang="en-US" sz="26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Financial Performance: Growth and Resilience</a:t>
            </a:r>
            <a:endParaRPr lang="en-US" sz="2650" dirty="0"/>
          </a:p>
        </p:txBody>
      </p:sp>
      <p:sp>
        <p:nvSpPr>
          <p:cNvPr id="3" name="Text 1"/>
          <p:cNvSpPr/>
          <p:nvPr/>
        </p:nvSpPr>
        <p:spPr>
          <a:xfrm>
            <a:off x="477560" y="1074658"/>
            <a:ext cx="13675281" cy="4364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Tata Motors has demonstrated strong financial growth and resilience, navigating challenging market conditions while investing in future technologies. Our consistent performance reflects our robust business model and strategic vision.</a:t>
            </a:r>
            <a:endParaRPr lang="en-US" sz="10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7560" y="1664613"/>
            <a:ext cx="13675281" cy="7248644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5736193" y="8913257"/>
            <a:ext cx="136446" cy="136446"/>
          </a:xfrm>
          <a:prstGeom prst="roundRect">
            <a:avLst>
              <a:gd name="adj" fmla="val 13403"/>
            </a:avLst>
          </a:prstGeom>
          <a:solidFill>
            <a:srgbClr val="282824"/>
          </a:solidFill>
          <a:ln/>
        </p:spPr>
      </p:sp>
      <p:sp>
        <p:nvSpPr>
          <p:cNvPr id="6" name="Text 3"/>
          <p:cNvSpPr/>
          <p:nvPr/>
        </p:nvSpPr>
        <p:spPr>
          <a:xfrm>
            <a:off x="5933599" y="8913257"/>
            <a:ext cx="1305401" cy="1364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050"/>
              </a:lnSpc>
              <a:buNone/>
            </a:pPr>
            <a:r>
              <a:rPr lang="en-US" sz="10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Revenue (Billion GBP)</a:t>
            </a:r>
            <a:endParaRPr lang="en-US" sz="1050" dirty="0"/>
          </a:p>
        </p:txBody>
      </p:sp>
      <p:sp>
        <p:nvSpPr>
          <p:cNvPr id="7" name="Shape 4"/>
          <p:cNvSpPr/>
          <p:nvPr/>
        </p:nvSpPr>
        <p:spPr>
          <a:xfrm>
            <a:off x="7391400" y="8913257"/>
            <a:ext cx="136446" cy="136446"/>
          </a:xfrm>
          <a:prstGeom prst="roundRect">
            <a:avLst>
              <a:gd name="adj" fmla="val 13403"/>
            </a:avLst>
          </a:prstGeom>
          <a:solidFill>
            <a:srgbClr val="57574F"/>
          </a:solidFill>
          <a:ln/>
        </p:spPr>
      </p:sp>
      <p:sp>
        <p:nvSpPr>
          <p:cNvPr id="8" name="Text 5"/>
          <p:cNvSpPr/>
          <p:nvPr/>
        </p:nvSpPr>
        <p:spPr>
          <a:xfrm>
            <a:off x="7588806" y="8913257"/>
            <a:ext cx="1420058" cy="1364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050"/>
              </a:lnSpc>
              <a:buNone/>
            </a:pPr>
            <a:r>
              <a:rPr lang="en-US" sz="10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Net Profit (Million GBP)</a:t>
            </a:r>
            <a:endParaRPr lang="en-US" sz="1050" dirty="0"/>
          </a:p>
        </p:txBody>
      </p:sp>
      <p:sp>
        <p:nvSpPr>
          <p:cNvPr id="9" name="Text 6"/>
          <p:cNvSpPr/>
          <p:nvPr/>
        </p:nvSpPr>
        <p:spPr>
          <a:xfrm>
            <a:off x="477560" y="9476184"/>
            <a:ext cx="13675281" cy="2182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The chart illustrates a clear upward trend in revenue and a significant recovery in net profit over the last four financial years, highlighting the company's financial turnaround and growth trajectory.</a:t>
            </a:r>
            <a:endParaRPr lang="en-US" sz="10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0932" y="622459"/>
            <a:ext cx="13048536" cy="14123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0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Challenges and Opportunities: Navigating the Landscape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790932" y="2486739"/>
            <a:ext cx="13048536" cy="7229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The automotive industry is dynamic, presenting both significant challenges and exciting opportunities. Tata Motors is strategically positioned to address these head-on.</a:t>
            </a:r>
            <a:endParaRPr lang="en-US" sz="17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0932" y="3463885"/>
            <a:ext cx="6524268" cy="903923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016913" y="4593788"/>
            <a:ext cx="2824877" cy="3531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Challenges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16913" y="5082421"/>
            <a:ext cx="6072307" cy="3614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Supply chain disruptions.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1016913" y="5522952"/>
            <a:ext cx="6072307" cy="3614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Intense competition.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1016913" y="5963483"/>
            <a:ext cx="6072307" cy="3614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Rapid technological shifts.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1016913" y="6404015"/>
            <a:ext cx="6072307" cy="3614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Fluctuating raw material costs.</a:t>
            </a:r>
            <a:endParaRPr lang="en-US" sz="1750" dirty="0"/>
          </a:p>
        </p:txBody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3463885"/>
            <a:ext cx="6524268" cy="903923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7541181" y="4593788"/>
            <a:ext cx="2824877" cy="3531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Opportunities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7541181" y="5082421"/>
            <a:ext cx="6072307" cy="3614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Growing EV market demand.</a:t>
            </a:r>
            <a:endParaRPr lang="en-US" sz="1750" dirty="0"/>
          </a:p>
        </p:txBody>
      </p:sp>
      <p:sp>
        <p:nvSpPr>
          <p:cNvPr id="13" name="Text 9"/>
          <p:cNvSpPr/>
          <p:nvPr/>
        </p:nvSpPr>
        <p:spPr>
          <a:xfrm>
            <a:off x="7541181" y="5522952"/>
            <a:ext cx="6072307" cy="3614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Focus on connected vehicles.</a:t>
            </a:r>
            <a:endParaRPr lang="en-US" sz="1750" dirty="0"/>
          </a:p>
        </p:txBody>
      </p:sp>
      <p:sp>
        <p:nvSpPr>
          <p:cNvPr id="14" name="Text 10"/>
          <p:cNvSpPr/>
          <p:nvPr/>
        </p:nvSpPr>
        <p:spPr>
          <a:xfrm>
            <a:off x="7541181" y="5963483"/>
            <a:ext cx="6072307" cy="3614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Expansion into emerging markets.</a:t>
            </a:r>
            <a:endParaRPr lang="en-US" sz="1750" dirty="0"/>
          </a:p>
        </p:txBody>
      </p:sp>
      <p:sp>
        <p:nvSpPr>
          <p:cNvPr id="15" name="Text 11"/>
          <p:cNvSpPr/>
          <p:nvPr/>
        </p:nvSpPr>
        <p:spPr>
          <a:xfrm>
            <a:off x="7541181" y="6404015"/>
            <a:ext cx="6072307" cy="3614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Leveraging advanced manufacturing.</a:t>
            </a:r>
            <a:endParaRPr lang="en-US" sz="1750" dirty="0"/>
          </a:p>
        </p:txBody>
      </p:sp>
      <p:sp>
        <p:nvSpPr>
          <p:cNvPr id="16" name="Text 12"/>
          <p:cNvSpPr/>
          <p:nvPr/>
        </p:nvSpPr>
        <p:spPr>
          <a:xfrm>
            <a:off x="790932" y="7245668"/>
            <a:ext cx="13048536" cy="3614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By embracing innovation and agile strategies, we aim to transform challenges into pathways for growth.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96835" y="311825"/>
            <a:ext cx="524577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Vision for 2030: Shaping the Next Decade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396835" y="892969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Our vision for 2030 is to be a leader in sustainable and connected mobility, creating a positive impact on the environment and society. We are committed to pioneering new technologies and solutions.</a:t>
            </a:r>
            <a:endParaRPr lang="en-US" sz="850" dirty="0"/>
          </a:p>
        </p:txBody>
      </p:sp>
      <p:sp>
        <p:nvSpPr>
          <p:cNvPr id="4" name="Text 2"/>
          <p:cNvSpPr/>
          <p:nvPr/>
        </p:nvSpPr>
        <p:spPr>
          <a:xfrm>
            <a:off x="396835" y="1201936"/>
            <a:ext cx="113348" cy="1416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4A4A45"/>
                </a:solidFill>
                <a:latin typeface="Lato Light" pitchFamily="34" charset="0"/>
                <a:ea typeface="Lato Light" pitchFamily="34" charset="-122"/>
                <a:cs typeface="Lato Light" pitchFamily="34" charset="-120"/>
              </a:rPr>
              <a:t>01</a:t>
            </a:r>
            <a:endParaRPr lang="en-US" sz="850" dirty="0"/>
          </a:p>
        </p:txBody>
      </p:sp>
      <p:sp>
        <p:nvSpPr>
          <p:cNvPr id="5" name="Shape 3"/>
          <p:cNvSpPr/>
          <p:nvPr/>
        </p:nvSpPr>
        <p:spPr>
          <a:xfrm>
            <a:off x="396835" y="1379339"/>
            <a:ext cx="6861691" cy="15240"/>
          </a:xfrm>
          <a:prstGeom prst="rect">
            <a:avLst/>
          </a:prstGeom>
          <a:solidFill>
            <a:srgbClr val="282824"/>
          </a:solidFill>
          <a:ln/>
        </p:spPr>
      </p:sp>
      <p:sp>
        <p:nvSpPr>
          <p:cNvPr id="6" name="Text 4"/>
          <p:cNvSpPr/>
          <p:nvPr/>
        </p:nvSpPr>
        <p:spPr>
          <a:xfrm>
            <a:off x="396835" y="1466493"/>
            <a:ext cx="1599724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Accelerated EV Adoption</a:t>
            </a:r>
            <a:endParaRPr lang="en-US" sz="1100" dirty="0"/>
          </a:p>
        </p:txBody>
      </p:sp>
      <p:sp>
        <p:nvSpPr>
          <p:cNvPr id="7" name="Text 5"/>
          <p:cNvSpPr/>
          <p:nvPr/>
        </p:nvSpPr>
        <p:spPr>
          <a:xfrm>
            <a:off x="396835" y="1711642"/>
            <a:ext cx="6861691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Aiming for 50% EV penetration in our passenger vehicle sales.</a:t>
            </a:r>
            <a:endParaRPr lang="en-US" sz="850" dirty="0"/>
          </a:p>
        </p:txBody>
      </p:sp>
      <p:pic>
        <p:nvPicPr>
          <p:cNvPr id="8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6835" y="2020610"/>
            <a:ext cx="6861691" cy="4694753"/>
          </a:xfrm>
          <a:prstGeom prst="rect">
            <a:avLst/>
          </a:prstGeom>
        </p:spPr>
      </p:pic>
      <p:sp>
        <p:nvSpPr>
          <p:cNvPr id="9" name="Text 6"/>
          <p:cNvSpPr/>
          <p:nvPr/>
        </p:nvSpPr>
        <p:spPr>
          <a:xfrm>
            <a:off x="7371874" y="1201936"/>
            <a:ext cx="113348" cy="1416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4A4A45"/>
                </a:solidFill>
                <a:latin typeface="Lato Light" pitchFamily="34" charset="0"/>
                <a:ea typeface="Lato Light" pitchFamily="34" charset="-122"/>
                <a:cs typeface="Lato Light" pitchFamily="34" charset="-120"/>
              </a:rPr>
              <a:t>02</a:t>
            </a:r>
            <a:endParaRPr lang="en-US" sz="850" dirty="0"/>
          </a:p>
        </p:txBody>
      </p:sp>
      <p:sp>
        <p:nvSpPr>
          <p:cNvPr id="10" name="Shape 7"/>
          <p:cNvSpPr/>
          <p:nvPr/>
        </p:nvSpPr>
        <p:spPr>
          <a:xfrm>
            <a:off x="7371874" y="1379339"/>
            <a:ext cx="6861691" cy="15240"/>
          </a:xfrm>
          <a:prstGeom prst="rect">
            <a:avLst/>
          </a:prstGeom>
          <a:solidFill>
            <a:srgbClr val="282824"/>
          </a:solidFill>
          <a:ln/>
        </p:spPr>
      </p:sp>
      <p:sp>
        <p:nvSpPr>
          <p:cNvPr id="11" name="Text 8"/>
          <p:cNvSpPr/>
          <p:nvPr/>
        </p:nvSpPr>
        <p:spPr>
          <a:xfrm>
            <a:off x="7371874" y="1466493"/>
            <a:ext cx="1937623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Advanced Connected Features</a:t>
            </a:r>
            <a:endParaRPr lang="en-US" sz="1100" dirty="0"/>
          </a:p>
        </p:txBody>
      </p:sp>
      <p:sp>
        <p:nvSpPr>
          <p:cNvPr id="12" name="Text 9"/>
          <p:cNvSpPr/>
          <p:nvPr/>
        </p:nvSpPr>
        <p:spPr>
          <a:xfrm>
            <a:off x="7371874" y="1711642"/>
            <a:ext cx="6861691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Integrating AI and IoT for enhanced driving experiences.</a:t>
            </a:r>
            <a:endParaRPr lang="en-US" sz="850" dirty="0"/>
          </a:p>
        </p:txBody>
      </p:sp>
      <p:pic>
        <p:nvPicPr>
          <p:cNvPr id="1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1874" y="2020610"/>
            <a:ext cx="6861691" cy="4694753"/>
          </a:xfrm>
          <a:prstGeom prst="rect">
            <a:avLst/>
          </a:prstGeom>
        </p:spPr>
      </p:pic>
      <p:sp>
        <p:nvSpPr>
          <p:cNvPr id="14" name="Text 10"/>
          <p:cNvSpPr/>
          <p:nvPr/>
        </p:nvSpPr>
        <p:spPr>
          <a:xfrm>
            <a:off x="396835" y="6913721"/>
            <a:ext cx="113348" cy="1416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4A4A45"/>
                </a:solidFill>
                <a:latin typeface="Lato Light" pitchFamily="34" charset="0"/>
                <a:ea typeface="Lato Light" pitchFamily="34" charset="-122"/>
                <a:cs typeface="Lato Light" pitchFamily="34" charset="-120"/>
              </a:rPr>
              <a:t>03</a:t>
            </a:r>
            <a:endParaRPr lang="en-US" sz="850" dirty="0"/>
          </a:p>
        </p:txBody>
      </p:sp>
      <p:sp>
        <p:nvSpPr>
          <p:cNvPr id="15" name="Shape 11"/>
          <p:cNvSpPr/>
          <p:nvPr/>
        </p:nvSpPr>
        <p:spPr>
          <a:xfrm>
            <a:off x="396835" y="7091124"/>
            <a:ext cx="6861691" cy="15240"/>
          </a:xfrm>
          <a:prstGeom prst="rect">
            <a:avLst/>
          </a:prstGeom>
          <a:solidFill>
            <a:srgbClr val="282824"/>
          </a:solidFill>
          <a:ln/>
        </p:spPr>
      </p:sp>
      <p:sp>
        <p:nvSpPr>
          <p:cNvPr id="16" name="Text 12"/>
          <p:cNvSpPr/>
          <p:nvPr/>
        </p:nvSpPr>
        <p:spPr>
          <a:xfrm>
            <a:off x="396835" y="7178278"/>
            <a:ext cx="220241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Autonomous Driving Development</a:t>
            </a:r>
            <a:endParaRPr lang="en-US" sz="1100" dirty="0"/>
          </a:p>
        </p:txBody>
      </p:sp>
      <p:sp>
        <p:nvSpPr>
          <p:cNvPr id="17" name="Text 13"/>
          <p:cNvSpPr/>
          <p:nvPr/>
        </p:nvSpPr>
        <p:spPr>
          <a:xfrm>
            <a:off x="396835" y="7423428"/>
            <a:ext cx="6861691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Investing in research and development for autonomous vehicle technology.</a:t>
            </a:r>
            <a:endParaRPr lang="en-US" sz="850" dirty="0"/>
          </a:p>
        </p:txBody>
      </p:sp>
      <p:pic>
        <p:nvPicPr>
          <p:cNvPr id="1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835" y="7732395"/>
            <a:ext cx="6861691" cy="4694753"/>
          </a:xfrm>
          <a:prstGeom prst="rect">
            <a:avLst/>
          </a:prstGeom>
        </p:spPr>
      </p:pic>
      <p:sp>
        <p:nvSpPr>
          <p:cNvPr id="19" name="Text 14"/>
          <p:cNvSpPr/>
          <p:nvPr/>
        </p:nvSpPr>
        <p:spPr>
          <a:xfrm>
            <a:off x="7371874" y="6913721"/>
            <a:ext cx="113348" cy="1416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4A4A45"/>
                </a:solidFill>
                <a:latin typeface="Lato Light" pitchFamily="34" charset="0"/>
                <a:ea typeface="Lato Light" pitchFamily="34" charset="-122"/>
                <a:cs typeface="Lato Light" pitchFamily="34" charset="-120"/>
              </a:rPr>
              <a:t>04</a:t>
            </a:r>
            <a:endParaRPr lang="en-US" sz="850" dirty="0"/>
          </a:p>
        </p:txBody>
      </p:sp>
      <p:sp>
        <p:nvSpPr>
          <p:cNvPr id="20" name="Shape 15"/>
          <p:cNvSpPr/>
          <p:nvPr/>
        </p:nvSpPr>
        <p:spPr>
          <a:xfrm>
            <a:off x="7371874" y="7091124"/>
            <a:ext cx="6861691" cy="15240"/>
          </a:xfrm>
          <a:prstGeom prst="rect">
            <a:avLst/>
          </a:prstGeom>
          <a:solidFill>
            <a:srgbClr val="282824"/>
          </a:solidFill>
          <a:ln/>
        </p:spPr>
      </p:sp>
      <p:sp>
        <p:nvSpPr>
          <p:cNvPr id="21" name="Text 16"/>
          <p:cNvSpPr/>
          <p:nvPr/>
        </p:nvSpPr>
        <p:spPr>
          <a:xfrm>
            <a:off x="7371874" y="7178278"/>
            <a:ext cx="1774746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Circular Economy Principles</a:t>
            </a:r>
            <a:endParaRPr lang="en-US" sz="1100" dirty="0"/>
          </a:p>
        </p:txBody>
      </p:sp>
      <p:sp>
        <p:nvSpPr>
          <p:cNvPr id="22" name="Text 17"/>
          <p:cNvSpPr/>
          <p:nvPr/>
        </p:nvSpPr>
        <p:spPr>
          <a:xfrm>
            <a:off x="7371874" y="7423428"/>
            <a:ext cx="6861691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Implementing sustainable materials and recycling processes.</a:t>
            </a:r>
            <a:endParaRPr lang="en-US" sz="850" dirty="0"/>
          </a:p>
        </p:txBody>
      </p:sp>
      <p:pic>
        <p:nvPicPr>
          <p:cNvPr id="2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1874" y="7732395"/>
            <a:ext cx="6861691" cy="469475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2025-12-02T08:08:11Z</dcterms:created>
  <dcterms:modified xsi:type="dcterms:W3CDTF">2025-12-02T08:08:11Z</dcterms:modified>
</cp:coreProperties>
</file>